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2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99" d="100"/>
          <a:sy n="99" d="100"/>
        </p:scale>
        <p:origin x="103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1C51B-346C-D85F-309F-9D6EE82609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D26054-6667-CDD8-847F-66DC5903D8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17EF6B-6159-8AA0-62CB-8742B7343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00CE25-F74F-CF93-CEAB-EBF522178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C448F-D326-E647-D043-16828021B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4350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702C9-928B-BCE5-AF2D-5477D922B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F79EE2-3B75-0181-7C7C-AD0119E6E2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6CEEA2-5D5F-41A4-1B7F-068B9FECD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3F87E-8469-9792-D6BD-65B51E306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1AD37-30B3-FBBE-5AEE-AF1A63ED4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1594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8F7DC5-E670-D334-811C-A32E7CA583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2DB935-1952-6074-7111-128E83E317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8BCD1-C0C7-4EE9-FB6F-D73820588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BF6AF2-DECD-98B8-22A5-D0FD5DB8C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A79A6-7C3B-0B06-1012-775E2570A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2869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B1566-B1FA-40C0-EDF2-DEC2CDD51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FA802-3389-3E57-DB7E-BEFA61FF16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78AF77-C557-FE30-774F-B6DA3C935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18327-1CF8-B15D-0C30-E58D0E0D0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21FE8E-2C4B-A247-3349-36233BB5F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465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B335F-34A2-EEE6-3B61-0747D8798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1F2044-36C5-F49E-31A1-E890B4634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D73D7E-3B6D-0412-028B-D83267D32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6983F1-88D6-6959-A1D4-D9F0DB752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9830F0-FAAF-715F-CBC5-43E148775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2044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941199-3AC2-9056-1ACC-28326DB9C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506C82-3F7D-9EC6-96F8-D92825E40A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810D41-7008-9282-BE3C-49DAEC22E9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F62394-317E-040F-A74E-C93ADB19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E663B3-132D-63E9-F959-1B644B05D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4C677-556F-497E-297E-8AB8B9F17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2596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950B1-4BDA-42E5-FEE9-A159A92C6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66038-6398-0015-3D20-FAF9056A73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96E90-DD48-4210-1000-0B124D6D4C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AF65D5-BF2F-C075-5517-876A3A6F43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020D88-7DCD-49C5-E30F-66449CF68F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3475E6-34C1-C47B-C98C-6834BE88A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F91CC0-4752-7330-36BB-45D71A8FD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A68289-172C-E0D5-E647-E6EFA7F29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6970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E3D0A-B1FF-6A1C-4BDE-8379F54A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4325DC-6B4C-393B-65E8-21ADFB28A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B3D05-86E0-BF38-FF9A-13BBAA6C7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3A38B2-88AC-8803-1360-EEC52E319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3268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93F723-3A17-36F6-E34B-924CA063A9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5AEA3A-D4F1-AEE4-5A9C-02F247F43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DE929-A426-9341-8298-1DC5B91B3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9656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7AA8F-8D65-1B21-FD81-7946DC1B4B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DA423D-D395-AA6B-BF2D-970B23E5B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6AD8A4-A73C-32B9-03D5-AA07336D7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BA51F2-AAAB-03AC-DE9F-B8D97CE70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701ED3-F14E-8B04-6D08-76F8679B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7F6C02-06AF-17D7-23A4-6EF123F75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91763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1C4B9-74BB-B09F-F72A-6E9A8D987C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C093B2-F3DF-0A0B-48B2-26C13E53E3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90FDA-D60B-872E-9E47-AEB83AA092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DD5A0-6D9F-59E0-F140-586157BE4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BEC6DD-8439-4955-004C-195B32BD2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BEEE78-5B26-52D1-428B-4A940F40D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27946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AE2F06-684C-DDF0-EC6B-1A4BEC7F1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71287-785B-2516-A79F-A0628A302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584A9-2787-3F33-5A1D-DF342DF800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717A20-AAA1-4F63-B500-8911CABFBD97}" type="datetimeFigureOut">
              <a:rPr lang="en-IN" smtClean="0"/>
              <a:t>13-02-2025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04E7B-B8B9-F24B-E3C7-9203A3CE1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7B71A-AD50-2DCD-278F-0D1AB42E9C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4EB53D2-AAAB-49DD-8979-EAFD394ED32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5134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E654D5-FA99-4F37-A836-E4F60409EE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anchor="b">
            <a:normAutofit/>
          </a:bodyPr>
          <a:lstStyle/>
          <a:p>
            <a:pPr algn="l"/>
            <a:br>
              <a:rPr lang="en-IN" sz="8100" dirty="0"/>
            </a:br>
            <a:r>
              <a:rPr lang="en-IN" sz="8100" b="0" i="0" dirty="0">
                <a:effectLst/>
                <a:latin typeface="Heebo" panose="020F0502020204030204" pitchFamily="2" charset="-79"/>
                <a:cs typeface="Heebo" panose="020F0502020204030204" pitchFamily="2" charset="-79"/>
              </a:rPr>
              <a:t>Data Loss Prevention (DLP)</a:t>
            </a:r>
            <a:endParaRPr lang="en-IN" sz="8100" dirty="0"/>
          </a:p>
        </p:txBody>
      </p:sp>
    </p:spTree>
    <p:extLst>
      <p:ext uri="{BB962C8B-B14F-4D97-AF65-F5344CB8AC3E}">
        <p14:creationId xmlns:p14="http://schemas.microsoft.com/office/powerpoint/2010/main" val="13220040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E6C041-38DA-3D7A-5785-5CDB261C814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692" b="1919"/>
          <a:stretch/>
        </p:blipFill>
        <p:spPr>
          <a:xfrm>
            <a:off x="5159330" y="10"/>
            <a:ext cx="7032670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3A0E94-6B17-2D7C-ABDF-6214AC9955CD}"/>
              </a:ext>
            </a:extLst>
          </p:cNvPr>
          <p:cNvSpPr txBox="1"/>
          <p:nvPr/>
        </p:nvSpPr>
        <p:spPr>
          <a:xfrm>
            <a:off x="434799" y="1457618"/>
            <a:ext cx="4519186" cy="2731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br>
              <a:rPr lang="en-US" b="0" i="0" dirty="0">
                <a:solidFill>
                  <a:srgbClr val="1A202C"/>
                </a:solidFill>
                <a:effectLst/>
                <a:latin typeface="__openSansFont_e82ebb"/>
              </a:rPr>
            </a:br>
            <a:endParaRPr lang="en-US" b="0" i="0" dirty="0">
              <a:solidFill>
                <a:srgbClr val="1A202C"/>
              </a:solidFill>
              <a:effectLst/>
              <a:latin typeface="__openSansFont_e82ebb"/>
            </a:endParaRPr>
          </a:p>
          <a:p>
            <a:pPr algn="l">
              <a:lnSpc>
                <a:spcPts val="5775"/>
              </a:lnSpc>
            </a:pPr>
            <a:r>
              <a:rPr lang="en-US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Chat File Upload Restrictions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Monitor &amp; Restrict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Monitor and restrict file uploads in: Zoom, 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Google Meet, Skype, Teams, WhatsApp.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70630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2E44FF-F8BC-2500-BE8F-00A1AD8E0C6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611"/>
          <a:stretch/>
        </p:blipFill>
        <p:spPr>
          <a:xfrm>
            <a:off x="5547360" y="10"/>
            <a:ext cx="6644640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6007C-8E47-08A8-953C-89572045FE5D}"/>
              </a:ext>
            </a:extLst>
          </p:cNvPr>
          <p:cNvSpPr txBox="1"/>
          <p:nvPr/>
        </p:nvSpPr>
        <p:spPr>
          <a:xfrm>
            <a:off x="655983" y="1612765"/>
            <a:ext cx="4434227" cy="2731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br>
              <a:rPr lang="en-IN" b="0" i="0" dirty="0">
                <a:solidFill>
                  <a:srgbClr val="1A202C"/>
                </a:solidFill>
                <a:effectLst/>
                <a:latin typeface="__openSansFont_e82ebb"/>
              </a:rPr>
            </a:br>
            <a:endParaRPr lang="en-IN" b="0" i="0" dirty="0">
              <a:solidFill>
                <a:srgbClr val="1A202C"/>
              </a:solidFill>
              <a:effectLst/>
              <a:latin typeface="__openSansFont_e82ebb"/>
            </a:endParaRPr>
          </a:p>
          <a:p>
            <a:pPr algn="l">
              <a:lnSpc>
                <a:spcPts val="5775"/>
              </a:lnSpc>
            </a:pPr>
            <a:r>
              <a:rPr lang="en-IN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File Transfers via FTP/SCP</a:t>
            </a:r>
          </a:p>
          <a:p>
            <a:pPr algn="l">
              <a:lnSpc>
                <a:spcPts val="2925"/>
              </a:lnSpc>
            </a:pPr>
            <a:r>
              <a:rPr lang="en-IN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Monitor &amp; Control</a:t>
            </a: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Monitor and control data transfers using: </a:t>
            </a: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FTP, SCP (MobaXterm).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050855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215BB3-87EA-2E32-089B-FDC48F27279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1073" b="17803"/>
          <a:stretch/>
        </p:blipFill>
        <p:spPr>
          <a:xfrm>
            <a:off x="5181208" y="10"/>
            <a:ext cx="7010792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1EF48C-3FFD-A207-683D-3532A5B6ACC2}"/>
              </a:ext>
            </a:extLst>
          </p:cNvPr>
          <p:cNvSpPr txBox="1"/>
          <p:nvPr/>
        </p:nvSpPr>
        <p:spPr>
          <a:xfrm>
            <a:off x="323949" y="1503680"/>
            <a:ext cx="4512774" cy="3241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5775"/>
              </a:lnSpc>
            </a:pPr>
            <a:r>
              <a:rPr lang="en-US" b="1" i="0" u="sng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User Behavior Analytics Monitor Activities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Detect Anomalies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Detect anomalies and unauthorized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data access.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Monitor Activities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Monitor user activities to prevent potential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threats.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58137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E51261-60A3-16F8-8AC4-B739C366ADB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365" b="30511"/>
          <a:stretch/>
        </p:blipFill>
        <p:spPr>
          <a:xfrm>
            <a:off x="5181208" y="10"/>
            <a:ext cx="7010791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C7038E-B689-3D9C-5F97-467E7EEAD0CE}"/>
              </a:ext>
            </a:extLst>
          </p:cNvPr>
          <p:cNvSpPr txBox="1"/>
          <p:nvPr/>
        </p:nvSpPr>
        <p:spPr>
          <a:xfrm>
            <a:off x="375096" y="1029369"/>
            <a:ext cx="6203942" cy="45140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br>
              <a:rPr lang="en-US" b="0" i="0" dirty="0">
                <a:solidFill>
                  <a:srgbClr val="1A202C"/>
                </a:solidFill>
                <a:effectLst/>
                <a:latin typeface="__openSansFont_e82ebb"/>
              </a:rPr>
            </a:br>
            <a:endParaRPr lang="en-US" b="0" i="0" dirty="0">
              <a:solidFill>
                <a:srgbClr val="1A202C"/>
              </a:solidFill>
              <a:effectLst/>
              <a:latin typeface="__openSansFont_e82ebb"/>
            </a:endParaRPr>
          </a:p>
          <a:p>
            <a:pPr algn="l">
              <a:lnSpc>
                <a:spcPts val="5775"/>
              </a:lnSpc>
            </a:pPr>
            <a:r>
              <a:rPr lang="en-US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User Activity Monitoring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Track Productivity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Track remote worker productivity hours.</a:t>
            </a:r>
          </a:p>
          <a:p>
            <a:pPr algn="l">
              <a:lnSpc>
                <a:spcPts val="2700"/>
              </a:lnSpc>
            </a:pPr>
            <a:endParaRPr lang="en-US" b="0" i="0" dirty="0">
              <a:solidFill>
                <a:srgbClr val="222225"/>
              </a:solidFill>
              <a:effectLst/>
              <a:latin typeface="Heebo" pitchFamily="2" charset="-79"/>
              <a:cs typeface="Heebo" pitchFamily="2" charset="-79"/>
            </a:endParaRP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Application Usage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Application usage monitoring (e.g., VLC player and others).</a:t>
            </a:r>
          </a:p>
          <a:p>
            <a:pPr algn="l">
              <a:lnSpc>
                <a:spcPts val="2700"/>
              </a:lnSpc>
            </a:pPr>
            <a:endParaRPr lang="en-US" b="0" i="0" dirty="0">
              <a:solidFill>
                <a:srgbClr val="222225"/>
              </a:solidFill>
              <a:effectLst/>
              <a:latin typeface="Heebo" pitchFamily="2" charset="-79"/>
              <a:cs typeface="Heebo" pitchFamily="2" charset="-79"/>
            </a:endParaRP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Email Logging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Log all incoming and outgoing email communications.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9079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410A34-EE6F-A555-AE78-1AFA1B2FF3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967" b="6644"/>
          <a:stretch/>
        </p:blipFill>
        <p:spPr>
          <a:xfrm>
            <a:off x="5336806" y="10"/>
            <a:ext cx="6855194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712360-09BF-F8C5-0673-C7E121AA0B42}"/>
              </a:ext>
            </a:extLst>
          </p:cNvPr>
          <p:cNvSpPr txBox="1"/>
          <p:nvPr/>
        </p:nvSpPr>
        <p:spPr>
          <a:xfrm>
            <a:off x="538698" y="1119204"/>
            <a:ext cx="4798108" cy="3449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br>
              <a:rPr lang="en-IN" b="0" i="0" dirty="0">
                <a:solidFill>
                  <a:srgbClr val="1A202C"/>
                </a:solidFill>
                <a:effectLst/>
                <a:latin typeface="__openSansFont_e82ebb"/>
              </a:rPr>
            </a:br>
            <a:endParaRPr lang="en-IN" b="0" i="0" dirty="0">
              <a:solidFill>
                <a:srgbClr val="1A202C"/>
              </a:solidFill>
              <a:effectLst/>
              <a:latin typeface="__openSansFont_e82ebb"/>
            </a:endParaRPr>
          </a:p>
          <a:p>
            <a:pPr algn="l">
              <a:lnSpc>
                <a:spcPts val="5775"/>
              </a:lnSpc>
            </a:pPr>
            <a:r>
              <a:rPr lang="en-IN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Screenshots &amp; Camera Capture</a:t>
            </a:r>
          </a:p>
          <a:p>
            <a:pPr algn="l">
              <a:lnSpc>
                <a:spcPts val="2925"/>
              </a:lnSpc>
            </a:pPr>
            <a:r>
              <a:rPr lang="en-IN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Periodic Screenshots</a:t>
            </a: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Periodic screenshots for activity monitoring.</a:t>
            </a:r>
          </a:p>
          <a:p>
            <a:pPr algn="l">
              <a:lnSpc>
                <a:spcPts val="2700"/>
              </a:lnSpc>
            </a:pPr>
            <a:endParaRPr lang="en-IN" b="0" i="0" dirty="0">
              <a:solidFill>
                <a:srgbClr val="222225"/>
              </a:solidFill>
              <a:effectLst/>
              <a:latin typeface="Heebo" pitchFamily="2" charset="-79"/>
              <a:cs typeface="Heebo" pitchFamily="2" charset="-79"/>
            </a:endParaRPr>
          </a:p>
          <a:p>
            <a:pPr algn="l">
              <a:lnSpc>
                <a:spcPts val="2925"/>
              </a:lnSpc>
            </a:pPr>
            <a:r>
              <a:rPr lang="en-IN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Camera Snapshots</a:t>
            </a: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Configurable intervals for camera snapshots.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4050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E17659-4A85-77F6-3096-0AEC1532822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934" b="31942"/>
          <a:stretch/>
        </p:blipFill>
        <p:spPr>
          <a:xfrm>
            <a:off x="5159330" y="10"/>
            <a:ext cx="7032670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466E3D-63AE-4066-572F-CD4C87AA1566}"/>
              </a:ext>
            </a:extLst>
          </p:cNvPr>
          <p:cNvSpPr txBox="1"/>
          <p:nvPr/>
        </p:nvSpPr>
        <p:spPr>
          <a:xfrm>
            <a:off x="350252" y="1597729"/>
            <a:ext cx="4644220" cy="2895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5775"/>
              </a:lnSpc>
            </a:pPr>
            <a:r>
              <a:rPr lang="en-IN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Productivity Classification</a:t>
            </a:r>
          </a:p>
          <a:p>
            <a:pPr algn="l">
              <a:lnSpc>
                <a:spcPts val="2925"/>
              </a:lnSpc>
            </a:pPr>
            <a:r>
              <a:rPr lang="en-IN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Define Application Types</a:t>
            </a:r>
          </a:p>
          <a:p>
            <a:pPr algn="l">
              <a:lnSpc>
                <a:spcPts val="2925"/>
              </a:lnSpc>
            </a:pPr>
            <a:endParaRPr lang="en-IN" b="1" i="0" dirty="0">
              <a:solidFill>
                <a:srgbClr val="303345"/>
              </a:solidFill>
              <a:effectLst/>
              <a:latin typeface="Heebo" pitchFamily="2" charset="-79"/>
              <a:cs typeface="Heebo" pitchFamily="2" charset="-79"/>
            </a:endParaRP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Define and configure application types:</a:t>
            </a: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Productive (e.g., Office tools, IDEs), </a:t>
            </a: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Non-Productive (e.g., Social media, games).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985423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3C1ED6B-F1D7-E450-F2D7-F0B68EB4E15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315" b="5296"/>
          <a:stretch/>
        </p:blipFill>
        <p:spPr>
          <a:xfrm>
            <a:off x="4947274" y="10"/>
            <a:ext cx="7244726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C39EFE-08E1-BB4E-21B9-9F35991CF431}"/>
              </a:ext>
            </a:extLst>
          </p:cNvPr>
          <p:cNvSpPr txBox="1"/>
          <p:nvPr/>
        </p:nvSpPr>
        <p:spPr>
          <a:xfrm>
            <a:off x="261486" y="1992430"/>
            <a:ext cx="4248279" cy="3241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5775"/>
              </a:lnSpc>
            </a:pPr>
            <a:r>
              <a:rPr lang="en-US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DLP Policy Actions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Policy Options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Record only, notify, justify, block.</a:t>
            </a:r>
          </a:p>
          <a:p>
            <a:pPr algn="l">
              <a:lnSpc>
                <a:spcPts val="2700"/>
              </a:lnSpc>
            </a:pPr>
            <a:endParaRPr lang="en-US" b="0" i="0" dirty="0">
              <a:solidFill>
                <a:srgbClr val="222225"/>
              </a:solidFill>
              <a:effectLst/>
              <a:latin typeface="Heebo" pitchFamily="2" charset="-79"/>
              <a:cs typeface="Heebo" pitchFamily="2" charset="-79"/>
            </a:endParaRP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Policy Violations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Immediate email notifications for policy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violations.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32307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F5F8D6-B7DB-FA30-F5FB-936B6E9FBA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507"/>
          <a:stretch/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712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687615B-9FF8-56E9-A1F1-D020619C5893}"/>
              </a:ext>
            </a:extLst>
          </p:cNvPr>
          <p:cNvSpPr txBox="1"/>
          <p:nvPr/>
        </p:nvSpPr>
        <p:spPr>
          <a:xfrm>
            <a:off x="1179073" y="579524"/>
            <a:ext cx="9833548" cy="571539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i="0" u="sng" dirty="0">
                <a:solidFill>
                  <a:schemeClr val="tx2"/>
                </a:solidFill>
                <a:effectLst/>
              </a:rPr>
              <a:t>Contents</a:t>
            </a:r>
            <a:r>
              <a:rPr lang="en-US" sz="2000" b="0" i="0" dirty="0">
                <a:solidFill>
                  <a:schemeClr val="tx2"/>
                </a:solidFill>
                <a:effectLst/>
              </a:rPr>
              <a:t>: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dirty="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1. Data Loss Prevention (DLP)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 2. Introduction to DLP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 3. Email Attachment Control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 4. Browser Data Upload Restrictions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 5. Device &amp; Network Data Restrictions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 6. Restricted Application Notifications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 7. User Behavior Analytics (UBA)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 8. Chat File Upload Restrictions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 9. File Transfers via FTP/SCP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 10.User Behavior Analytics Monitor Activities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11. User Activity Monitoring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12. Screenshots &amp; Camera Capture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13. Productivity Classification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14. DLP Policy Actions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dirty="0">
                <a:solidFill>
                  <a:schemeClr val="tx2"/>
                </a:solidFill>
              </a:rPr>
              <a:t>15. Data Protection &amp; Reporting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7846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053DAB-083F-08D8-5157-1D7F1D0B617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42" b="303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E15776-3F41-9C59-DDC5-20B7AAE61691}"/>
              </a:ext>
            </a:extLst>
          </p:cNvPr>
          <p:cNvSpPr txBox="1"/>
          <p:nvPr/>
        </p:nvSpPr>
        <p:spPr>
          <a:xfrm>
            <a:off x="838200" y="2434201"/>
            <a:ext cx="5033211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0" i="0" dirty="0">
                <a:effectLst/>
              </a:rPr>
              <a:t>Data Loss Prevention (DLP)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br>
              <a:rPr lang="en-US" sz="2000" b="0" i="0" dirty="0">
                <a:effectLst/>
              </a:rPr>
            </a:br>
            <a:r>
              <a:rPr lang="en-US" sz="2000" b="1" i="0" dirty="0">
                <a:effectLst/>
              </a:rPr>
              <a:t>Subtitle: </a:t>
            </a:r>
            <a:r>
              <a:rPr lang="en-US" sz="2000" b="0" i="0" dirty="0">
                <a:effectLst/>
              </a:rPr>
              <a:t>Ensuring Secure Data Handling and Compliance Your Company Name &amp; Date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85220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D93C40A-BD94-2A2A-5BB7-49D4D2276CE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601" b="28275"/>
          <a:stretch/>
        </p:blipFill>
        <p:spPr>
          <a:xfrm>
            <a:off x="6433378" y="10"/>
            <a:ext cx="5758622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05EAAA-7540-9933-499F-48BF14380232}"/>
              </a:ext>
            </a:extLst>
          </p:cNvPr>
          <p:cNvSpPr txBox="1"/>
          <p:nvPr/>
        </p:nvSpPr>
        <p:spPr>
          <a:xfrm>
            <a:off x="206943" y="1669544"/>
            <a:ext cx="6159058" cy="35189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5775"/>
              </a:lnSpc>
            </a:pPr>
            <a:r>
              <a:rPr lang="en-US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Introduction to DLP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Definition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Data Loss Prevention (DLP) is a strategy to prevent 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unauthorized access, sharing, or transfer of sensitive data.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Importance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Helps organizations protect confidential data and 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ensure compliance with security policies.</a:t>
            </a:r>
          </a:p>
          <a:p>
            <a:br>
              <a:rPr lang="en-IN" b="0" i="0" dirty="0">
                <a:solidFill>
                  <a:srgbClr val="1A202C"/>
                </a:solidFill>
                <a:effectLst/>
                <a:latin typeface="__openSansFont_e82ebb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63944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747886-AC9E-CFD9-3265-F4D478BE5CFD}"/>
              </a:ext>
            </a:extLst>
          </p:cNvPr>
          <p:cNvSpPr txBox="1"/>
          <p:nvPr/>
        </p:nvSpPr>
        <p:spPr>
          <a:xfrm>
            <a:off x="2319688" y="385009"/>
            <a:ext cx="7709835" cy="5025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5775"/>
              </a:lnSpc>
            </a:pPr>
            <a:br>
              <a:rPr lang="en-IN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</a:br>
            <a:r>
              <a:rPr lang="en-IN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Email Attachment Control</a:t>
            </a:r>
          </a:p>
          <a:p>
            <a:pPr algn="ctr">
              <a:lnSpc>
                <a:spcPts val="3375"/>
              </a:lnSpc>
            </a:pPr>
            <a:endParaRPr lang="en-IN" b="1" i="0" dirty="0">
              <a:solidFill>
                <a:srgbClr val="303345"/>
              </a:solidFill>
              <a:effectLst/>
              <a:latin typeface="Heebo" pitchFamily="2" charset="-79"/>
              <a:cs typeface="Heebo" pitchFamily="2" charset="-79"/>
            </a:endParaRPr>
          </a:p>
          <a:p>
            <a:pPr algn="l">
              <a:lnSpc>
                <a:spcPts val="2925"/>
              </a:lnSpc>
            </a:pPr>
            <a:r>
              <a:rPr lang="en-IN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1.Notify Users</a:t>
            </a: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Notify users when sending attachments via email.</a:t>
            </a:r>
          </a:p>
          <a:p>
            <a:pPr algn="ctr">
              <a:lnSpc>
                <a:spcPts val="3375"/>
              </a:lnSpc>
            </a:pPr>
            <a:endParaRPr lang="en-IN" b="1" i="0" dirty="0">
              <a:solidFill>
                <a:srgbClr val="303345"/>
              </a:solidFill>
              <a:effectLst/>
              <a:latin typeface="Heebo" pitchFamily="2" charset="-79"/>
              <a:cs typeface="Heebo" pitchFamily="2" charset="-79"/>
            </a:endParaRPr>
          </a:p>
          <a:p>
            <a:pPr algn="l">
              <a:lnSpc>
                <a:spcPts val="2925"/>
              </a:lnSpc>
            </a:pPr>
            <a:r>
              <a:rPr lang="en-IN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2.Configurable Alerts</a:t>
            </a: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Provide configurable alerts for sensitive data.</a:t>
            </a:r>
          </a:p>
          <a:p>
            <a:pPr algn="ctr">
              <a:lnSpc>
                <a:spcPts val="3375"/>
              </a:lnSpc>
            </a:pPr>
            <a:endParaRPr lang="en-IN" b="1" i="0" dirty="0">
              <a:solidFill>
                <a:srgbClr val="303345"/>
              </a:solidFill>
              <a:effectLst/>
              <a:latin typeface="Heebo" pitchFamily="2" charset="-79"/>
              <a:cs typeface="Heebo" pitchFamily="2" charset="-79"/>
            </a:endParaRPr>
          </a:p>
          <a:p>
            <a:pPr algn="l">
              <a:lnSpc>
                <a:spcPts val="2925"/>
              </a:lnSpc>
            </a:pPr>
            <a:r>
              <a:rPr lang="en-IN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3.Control Actions</a:t>
            </a:r>
          </a:p>
          <a:p>
            <a:pPr algn="l">
              <a:lnSpc>
                <a:spcPts val="2700"/>
              </a:lnSpc>
            </a:pPr>
            <a:r>
              <a:rPr lang="en-IN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Implement control actions: allow, warn, block.</a:t>
            </a:r>
          </a:p>
        </p:txBody>
      </p:sp>
    </p:spTree>
    <p:extLst>
      <p:ext uri="{BB962C8B-B14F-4D97-AF65-F5344CB8AC3E}">
        <p14:creationId xmlns:p14="http://schemas.microsoft.com/office/powerpoint/2010/main" val="3420156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4A17D9-A198-CA2F-A032-5B83D0AF4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8883" y="643467"/>
            <a:ext cx="3189433" cy="5571065"/>
          </a:xfrm>
          <a:prstGeom prst="rect">
            <a:avLst/>
          </a:prstGeom>
          <a:ln>
            <a:noFill/>
          </a:ln>
        </p:spPr>
      </p:pic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7815F4-83BE-0381-A606-F8D351CD1431}"/>
              </a:ext>
            </a:extLst>
          </p:cNvPr>
          <p:cNvSpPr txBox="1"/>
          <p:nvPr/>
        </p:nvSpPr>
        <p:spPr>
          <a:xfrm>
            <a:off x="736841" y="1806039"/>
            <a:ext cx="5359159" cy="3077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br>
              <a:rPr lang="en-US" b="0" i="0" dirty="0">
                <a:solidFill>
                  <a:srgbClr val="1A202C"/>
                </a:solidFill>
                <a:effectLst/>
                <a:latin typeface="__openSansFont_e82ebb"/>
              </a:rPr>
            </a:br>
            <a:endParaRPr lang="en-US" b="0" i="0" dirty="0">
              <a:solidFill>
                <a:srgbClr val="1A202C"/>
              </a:solidFill>
              <a:effectLst/>
              <a:latin typeface="__openSansFont_e82ebb"/>
            </a:endParaRPr>
          </a:p>
          <a:p>
            <a:pPr algn="l">
              <a:lnSpc>
                <a:spcPts val="5775"/>
              </a:lnSpc>
            </a:pPr>
            <a:r>
              <a:rPr lang="en-US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Browser Data Upload Restrictions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Restrict Services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Restrict data uploads to cloud storage services: 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OneDrive, Dropbox, Google Drive, SharePoint, other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web file transfer platforms.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69696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0964637" y="2358"/>
            <a:ext cx="1876653" cy="1766008"/>
            <a:chOff x="-648769" y="2358"/>
            <a:chExt cx="1876653" cy="1766008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3719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43436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4C73708-1712-AD68-9D5A-96C34E7EC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2866" y="643467"/>
            <a:ext cx="3189434" cy="5571065"/>
          </a:xfrm>
          <a:prstGeom prst="rect">
            <a:avLst/>
          </a:prstGeom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419BBF-D3F3-0303-78A1-163AECF007D9}"/>
              </a:ext>
            </a:extLst>
          </p:cNvPr>
          <p:cNvSpPr txBox="1"/>
          <p:nvPr/>
        </p:nvSpPr>
        <p:spPr>
          <a:xfrm>
            <a:off x="602698" y="1277486"/>
            <a:ext cx="5067413" cy="2731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br>
              <a:rPr lang="en-US" b="0" i="0" dirty="0">
                <a:solidFill>
                  <a:srgbClr val="1A202C"/>
                </a:solidFill>
                <a:effectLst/>
                <a:latin typeface="__openSansFont_e82ebb"/>
              </a:rPr>
            </a:br>
            <a:endParaRPr lang="en-US" b="0" i="0" dirty="0">
              <a:solidFill>
                <a:srgbClr val="1A202C"/>
              </a:solidFill>
              <a:effectLst/>
              <a:latin typeface="__openSansFont_e82ebb"/>
            </a:endParaRPr>
          </a:p>
          <a:p>
            <a:pPr algn="l">
              <a:lnSpc>
                <a:spcPts val="5775"/>
              </a:lnSpc>
            </a:pPr>
            <a:r>
              <a:rPr lang="en-US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Device &amp; Network Data Restrictions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Prevent Sharing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Prevent data sharing via: USB drives, Bluetooth, 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printing, network sharing.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25098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950AD4C-6AF3-49F8-94E1-DBCAFB394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tint val="95000"/>
              <a:satMod val="1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Meiryo"/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DBEAE55-3EA1-41D7-A212-5F7D8986C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212206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CFC5F0E7-644F-4101-BE72-12825CF53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17551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7B39BB-2D8E-E157-03B0-0A5F0F3A9B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16" b="4095"/>
          <a:stretch/>
        </p:blipFill>
        <p:spPr>
          <a:xfrm>
            <a:off x="5740400" y="10"/>
            <a:ext cx="6451600" cy="6857990"/>
          </a:xfrm>
          <a:custGeom>
            <a:avLst/>
            <a:gdLst/>
            <a:ahLst/>
            <a:cxnLst/>
            <a:rect l="l" t="t" r="r" b="b"/>
            <a:pathLst>
              <a:path w="9547224" h="6858000">
                <a:moveTo>
                  <a:pt x="1623023" y="0"/>
                </a:moveTo>
                <a:lnTo>
                  <a:pt x="2716256" y="0"/>
                </a:lnTo>
                <a:lnTo>
                  <a:pt x="3032455" y="0"/>
                </a:lnTo>
                <a:lnTo>
                  <a:pt x="3496422" y="0"/>
                </a:lnTo>
                <a:lnTo>
                  <a:pt x="5205951" y="0"/>
                </a:lnTo>
                <a:lnTo>
                  <a:pt x="9547224" y="0"/>
                </a:lnTo>
                <a:lnTo>
                  <a:pt x="9547224" y="6858000"/>
                </a:lnTo>
                <a:lnTo>
                  <a:pt x="5205951" y="6858000"/>
                </a:lnTo>
                <a:lnTo>
                  <a:pt x="3496422" y="6858000"/>
                </a:lnTo>
                <a:lnTo>
                  <a:pt x="3032455" y="6858000"/>
                </a:lnTo>
                <a:lnTo>
                  <a:pt x="2716256" y="6858000"/>
                </a:lnTo>
                <a:lnTo>
                  <a:pt x="2502754" y="6858000"/>
                </a:lnTo>
                <a:lnTo>
                  <a:pt x="2390998" y="6780599"/>
                </a:lnTo>
                <a:cubicBezTo>
                  <a:pt x="2217180" y="6653108"/>
                  <a:pt x="2046553" y="6515397"/>
                  <a:pt x="1874350" y="6374814"/>
                </a:cubicBezTo>
                <a:cubicBezTo>
                  <a:pt x="928725" y="5602839"/>
                  <a:pt x="0" y="4969131"/>
                  <a:pt x="0" y="3621656"/>
                </a:cubicBezTo>
                <a:cubicBezTo>
                  <a:pt x="0" y="2093192"/>
                  <a:pt x="573736" y="754641"/>
                  <a:pt x="1600899" y="14997"/>
                </a:cubicBezTo>
                <a:close/>
              </a:path>
            </a:pathLst>
          </a:custGeom>
        </p:spPr>
      </p:pic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B1F9B6B4-B0C4-45C6-A086-901C960D0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644774" y="0"/>
            <a:ext cx="2756893" cy="6858000"/>
          </a:xfrm>
          <a:custGeom>
            <a:avLst/>
            <a:gdLst>
              <a:gd name="connsiteX0" fmla="*/ 1133870 w 2756893"/>
              <a:gd name="connsiteY0" fmla="*/ 0 h 6858000"/>
              <a:gd name="connsiteX1" fmla="*/ 898082 w 2756893"/>
              <a:gd name="connsiteY1" fmla="*/ 0 h 6858000"/>
              <a:gd name="connsiteX2" fmla="*/ 920668 w 2756893"/>
              <a:gd name="connsiteY2" fmla="*/ 14997 h 6858000"/>
              <a:gd name="connsiteX3" fmla="*/ 2554961 w 2756893"/>
              <a:gd name="connsiteY3" fmla="*/ 3621656 h 6858000"/>
              <a:gd name="connsiteX4" fmla="*/ 641513 w 2756893"/>
              <a:gd name="connsiteY4" fmla="*/ 6374814 h 6858000"/>
              <a:gd name="connsiteX5" fmla="*/ 114086 w 2756893"/>
              <a:gd name="connsiteY5" fmla="*/ 6780599 h 6858000"/>
              <a:gd name="connsiteX6" fmla="*/ 0 w 2756893"/>
              <a:gd name="connsiteY6" fmla="*/ 6858000 h 6858000"/>
              <a:gd name="connsiteX7" fmla="*/ 40637 w 2756893"/>
              <a:gd name="connsiteY7" fmla="*/ 6858000 h 6858000"/>
              <a:gd name="connsiteX8" fmla="*/ 254139 w 2756893"/>
              <a:gd name="connsiteY8" fmla="*/ 6858000 h 6858000"/>
              <a:gd name="connsiteX9" fmla="*/ 365895 w 2756893"/>
              <a:gd name="connsiteY9" fmla="*/ 6780599 h 6858000"/>
              <a:gd name="connsiteX10" fmla="*/ 882543 w 2756893"/>
              <a:gd name="connsiteY10" fmla="*/ 6374814 h 6858000"/>
              <a:gd name="connsiteX11" fmla="*/ 2756893 w 2756893"/>
              <a:gd name="connsiteY11" fmla="*/ 3621656 h 6858000"/>
              <a:gd name="connsiteX12" fmla="*/ 1155994 w 2756893"/>
              <a:gd name="connsiteY12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756893" h="6858000">
                <a:moveTo>
                  <a:pt x="1133870" y="0"/>
                </a:moveTo>
                <a:lnTo>
                  <a:pt x="898082" y="0"/>
                </a:lnTo>
                <a:lnTo>
                  <a:pt x="920668" y="14997"/>
                </a:lnTo>
                <a:cubicBezTo>
                  <a:pt x="1969257" y="754641"/>
                  <a:pt x="2554961" y="2093192"/>
                  <a:pt x="2554961" y="3621656"/>
                </a:cubicBezTo>
                <a:cubicBezTo>
                  <a:pt x="2554961" y="4969131"/>
                  <a:pt x="1606863" y="5602839"/>
                  <a:pt x="641513" y="6374814"/>
                </a:cubicBezTo>
                <a:cubicBezTo>
                  <a:pt x="465717" y="6515397"/>
                  <a:pt x="291531" y="6653108"/>
                  <a:pt x="114086" y="6780599"/>
                </a:cubicBezTo>
                <a:lnTo>
                  <a:pt x="0" y="6858000"/>
                </a:lnTo>
                <a:lnTo>
                  <a:pt x="40637" y="6858000"/>
                </a:lnTo>
                <a:lnTo>
                  <a:pt x="254139" y="6858000"/>
                </a:lnTo>
                <a:lnTo>
                  <a:pt x="365895" y="6780599"/>
                </a:lnTo>
                <a:cubicBezTo>
                  <a:pt x="539713" y="6653108"/>
                  <a:pt x="710340" y="6515397"/>
                  <a:pt x="882543" y="6374814"/>
                </a:cubicBezTo>
                <a:cubicBezTo>
                  <a:pt x="1828168" y="5602839"/>
                  <a:pt x="2756893" y="4969131"/>
                  <a:pt x="2756893" y="3621656"/>
                </a:cubicBezTo>
                <a:cubicBezTo>
                  <a:pt x="2756893" y="2093192"/>
                  <a:pt x="2183157" y="754641"/>
                  <a:pt x="1155994" y="14997"/>
                </a:cubicBez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CD6834-A8A3-9985-B18E-2E15C803362E}"/>
              </a:ext>
            </a:extLst>
          </p:cNvPr>
          <p:cNvSpPr txBox="1"/>
          <p:nvPr/>
        </p:nvSpPr>
        <p:spPr>
          <a:xfrm>
            <a:off x="290388" y="1524477"/>
            <a:ext cx="5089855" cy="3241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5775"/>
              </a:lnSpc>
            </a:pPr>
            <a:r>
              <a:rPr lang="en-US" b="0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Restricted Application Notifications</a:t>
            </a: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Detect &amp; Notify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Detect and notify users if restricted applications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are installed on their system.</a:t>
            </a:r>
          </a:p>
          <a:p>
            <a:pPr algn="l">
              <a:lnSpc>
                <a:spcPts val="2700"/>
              </a:lnSpc>
            </a:pPr>
            <a:endParaRPr lang="en-US" b="0" i="0" dirty="0">
              <a:solidFill>
                <a:srgbClr val="222225"/>
              </a:solidFill>
              <a:effectLst/>
              <a:latin typeface="Heebo" pitchFamily="2" charset="-79"/>
              <a:cs typeface="Heebo" pitchFamily="2" charset="-79"/>
            </a:endParaRPr>
          </a:p>
          <a:p>
            <a:pPr algn="l">
              <a:lnSpc>
                <a:spcPts val="2925"/>
              </a:lnSpc>
            </a:pPr>
            <a:r>
              <a:rPr lang="en-US" b="1" i="0" dirty="0">
                <a:solidFill>
                  <a:srgbClr val="303345"/>
                </a:solidFill>
                <a:effectLst/>
                <a:latin typeface="Heebo" pitchFamily="2" charset="-79"/>
                <a:cs typeface="Heebo" pitchFamily="2" charset="-79"/>
              </a:rPr>
              <a:t>Prevent Execution</a:t>
            </a:r>
          </a:p>
          <a:p>
            <a:pPr algn="l">
              <a:lnSpc>
                <a:spcPts val="2700"/>
              </a:lnSpc>
            </a:pPr>
            <a:r>
              <a:rPr lang="en-US" b="0" i="0" dirty="0">
                <a:solidFill>
                  <a:srgbClr val="222225"/>
                </a:solidFill>
                <a:effectLst/>
                <a:latin typeface="Heebo" pitchFamily="2" charset="-79"/>
                <a:cs typeface="Heebo" pitchFamily="2" charset="-79"/>
              </a:rPr>
              <a:t>Prevent execution of unauthorized software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11528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tangle 1">
            <a:extLst>
              <a:ext uri="{FF2B5EF4-FFF2-40B4-BE49-F238E27FC236}">
                <a16:creationId xmlns:a16="http://schemas.microsoft.com/office/drawing/2014/main" id="{79F463D7-96E8-7912-3423-833B7226B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ight Triangle 2">
            <a:extLst>
              <a:ext uri="{FF2B5EF4-FFF2-40B4-BE49-F238E27FC236}">
                <a16:creationId xmlns:a16="http://schemas.microsoft.com/office/drawing/2014/main" id="{8C8A0FAD-0818-FBC3-0382-2FDF075A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9707EAA-625B-8636-CC70-66C969997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12A82C0-DE73-528B-10C0-1F1E7905AB8E}"/>
              </a:ext>
            </a:extLst>
          </p:cNvPr>
          <p:cNvSpPr txBox="1">
            <a:spLocks/>
          </p:cNvSpPr>
          <p:nvPr/>
        </p:nvSpPr>
        <p:spPr>
          <a:xfrm>
            <a:off x="1285241" y="1008993"/>
            <a:ext cx="9231410" cy="3542045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IN" sz="8100" dirty="0"/>
            </a:br>
            <a:r>
              <a:rPr lang="en-US" sz="8100" dirty="0">
                <a:latin typeface="Heebo" panose="020F0502020204030204" pitchFamily="2" charset="-79"/>
                <a:cs typeface="Heebo" panose="020F0502020204030204" pitchFamily="2" charset="-79"/>
              </a:rPr>
              <a:t>User Behavior Analytics (UBA)</a:t>
            </a:r>
          </a:p>
        </p:txBody>
      </p:sp>
    </p:spTree>
    <p:extLst>
      <p:ext uri="{BB962C8B-B14F-4D97-AF65-F5344CB8AC3E}">
        <p14:creationId xmlns:p14="http://schemas.microsoft.com/office/powerpoint/2010/main" val="458728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</TotalTime>
  <Words>483</Words>
  <Application>Microsoft Office PowerPoint</Application>
  <PresentationFormat>Widescreen</PresentationFormat>
  <Paragraphs>104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Meiryo</vt:lpstr>
      <vt:lpstr>__openSansFont_e82ebb</vt:lpstr>
      <vt:lpstr>Aptos</vt:lpstr>
      <vt:lpstr>Aptos Display</vt:lpstr>
      <vt:lpstr>Arial</vt:lpstr>
      <vt:lpstr>Heebo</vt:lpstr>
      <vt:lpstr>Office Theme</vt:lpstr>
      <vt:lpstr> Data Loss Prevention (DLP)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Manoj Kumar</dc:creator>
  <cp:lastModifiedBy>Manoj Kumar</cp:lastModifiedBy>
  <cp:revision>4</cp:revision>
  <dcterms:created xsi:type="dcterms:W3CDTF">2025-02-13T10:30:18Z</dcterms:created>
  <dcterms:modified xsi:type="dcterms:W3CDTF">2025-02-13T11:53:32Z</dcterms:modified>
</cp:coreProperties>
</file>

<file path=docProps/thumbnail.jpeg>
</file>